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chivo Black" panose="020B0604020202020204" charset="0"/>
      <p:regular r:id="rId12"/>
    </p:embeddedFon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League Spartan" panose="020B0604020202020204" charset="0"/>
      <p:regular r:id="rId15"/>
    </p:embeddedFont>
    <p:embeddedFont>
      <p:font typeface="Poppins" panose="00000500000000000000" pitchFamily="2" charset="0"/>
      <p:regular r:id="rId16"/>
    </p:embeddedFont>
    <p:embeddedFont>
      <p:font typeface="Poppins Bold" panose="00000800000000000000" charset="0"/>
      <p:regular r:id="rId17"/>
    </p:embeddedFont>
    <p:embeddedFont>
      <p:font typeface="Roboto" panose="02000000000000000000" pitchFamily="2" charset="0"/>
      <p:regular r:id="rId18"/>
    </p:embeddedFont>
    <p:embeddedFont>
      <p:font typeface="Roboto Bold" panose="02000000000000000000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13" b="-931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17675" y="0"/>
            <a:ext cx="805519" cy="2673350"/>
            <a:chOff x="0" y="0"/>
            <a:chExt cx="212153" cy="7040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2153" cy="704092"/>
            </a:xfrm>
            <a:custGeom>
              <a:avLst/>
              <a:gdLst/>
              <a:ahLst/>
              <a:cxnLst/>
              <a:rect l="l" t="t" r="r" b="b"/>
              <a:pathLst>
                <a:path w="212153" h="704092">
                  <a:moveTo>
                    <a:pt x="0" y="0"/>
                  </a:moveTo>
                  <a:lnTo>
                    <a:pt x="212153" y="0"/>
                  </a:lnTo>
                  <a:lnTo>
                    <a:pt x="212153" y="704092"/>
                  </a:lnTo>
                  <a:lnTo>
                    <a:pt x="0" y="704092"/>
                  </a:lnTo>
                  <a:close/>
                </a:path>
              </a:pathLst>
            </a:custGeom>
            <a:solidFill>
              <a:srgbClr val="0A3D8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12153" cy="75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7675" y="7613650"/>
            <a:ext cx="805519" cy="2673350"/>
            <a:chOff x="0" y="0"/>
            <a:chExt cx="212153" cy="7040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2153" cy="704092"/>
            </a:xfrm>
            <a:custGeom>
              <a:avLst/>
              <a:gdLst/>
              <a:ahLst/>
              <a:cxnLst/>
              <a:rect l="l" t="t" r="r" b="b"/>
              <a:pathLst>
                <a:path w="212153" h="704092">
                  <a:moveTo>
                    <a:pt x="0" y="0"/>
                  </a:moveTo>
                  <a:lnTo>
                    <a:pt x="212153" y="0"/>
                  </a:lnTo>
                  <a:lnTo>
                    <a:pt x="212153" y="704092"/>
                  </a:lnTo>
                  <a:lnTo>
                    <a:pt x="0" y="704092"/>
                  </a:lnTo>
                  <a:close/>
                </a:path>
              </a:pathLst>
            </a:custGeom>
            <a:solidFill>
              <a:srgbClr val="0A3D8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12153" cy="75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320774" y="8457819"/>
            <a:ext cx="2546350" cy="7410450"/>
            <a:chOff x="0" y="0"/>
            <a:chExt cx="670644" cy="19517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0644" cy="1951724"/>
            </a:xfrm>
            <a:custGeom>
              <a:avLst/>
              <a:gdLst/>
              <a:ahLst/>
              <a:cxnLst/>
              <a:rect l="l" t="t" r="r" b="b"/>
              <a:pathLst>
                <a:path w="670644" h="1951724">
                  <a:moveTo>
                    <a:pt x="155060" y="0"/>
                  </a:moveTo>
                  <a:lnTo>
                    <a:pt x="515583" y="0"/>
                  </a:lnTo>
                  <a:cubicBezTo>
                    <a:pt x="601221" y="0"/>
                    <a:pt x="670644" y="69423"/>
                    <a:pt x="670644" y="155060"/>
                  </a:cubicBezTo>
                  <a:lnTo>
                    <a:pt x="670644" y="1796663"/>
                  </a:lnTo>
                  <a:cubicBezTo>
                    <a:pt x="670644" y="1882301"/>
                    <a:pt x="601221" y="1951724"/>
                    <a:pt x="515583" y="1951724"/>
                  </a:cubicBezTo>
                  <a:lnTo>
                    <a:pt x="155060" y="1951724"/>
                  </a:lnTo>
                  <a:cubicBezTo>
                    <a:pt x="113936" y="1951724"/>
                    <a:pt x="74496" y="1935387"/>
                    <a:pt x="45416" y="1906307"/>
                  </a:cubicBezTo>
                  <a:cubicBezTo>
                    <a:pt x="16337" y="1877228"/>
                    <a:pt x="0" y="1837788"/>
                    <a:pt x="0" y="1796663"/>
                  </a:cubicBezTo>
                  <a:lnTo>
                    <a:pt x="0" y="155060"/>
                  </a:lnTo>
                  <a:cubicBezTo>
                    <a:pt x="0" y="69423"/>
                    <a:pt x="69423" y="0"/>
                    <a:pt x="155060" y="0"/>
                  </a:cubicBezTo>
                  <a:close/>
                </a:path>
              </a:pathLst>
            </a:custGeom>
            <a:solidFill>
              <a:srgbClr val="0A3D8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70644" cy="1999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728853" y="386080"/>
            <a:ext cx="1361349" cy="1170761"/>
          </a:xfrm>
          <a:custGeom>
            <a:avLst/>
            <a:gdLst/>
            <a:ahLst/>
            <a:cxnLst/>
            <a:rect l="l" t="t" r="r" b="b"/>
            <a:pathLst>
              <a:path w="1361349" h="1170761">
                <a:moveTo>
                  <a:pt x="0" y="0"/>
                </a:moveTo>
                <a:lnTo>
                  <a:pt x="1361350" y="0"/>
                </a:lnTo>
                <a:lnTo>
                  <a:pt x="1361350" y="1170761"/>
                </a:lnTo>
                <a:lnTo>
                  <a:pt x="0" y="1170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17675" y="3238271"/>
            <a:ext cx="11557965" cy="98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8"/>
              </a:lnSpc>
              <a:spcBef>
                <a:spcPct val="0"/>
              </a:spcBef>
            </a:pPr>
            <a:r>
              <a:rPr lang="en-US" sz="5663" b="1">
                <a:solidFill>
                  <a:srgbClr val="00781E"/>
                </a:solidFill>
                <a:latin typeface="Roboto Bold"/>
                <a:ea typeface="Roboto Bold"/>
                <a:cs typeface="Roboto Bold"/>
                <a:sym typeface="Roboto Bold"/>
              </a:rPr>
              <a:t>INTRODUÇÃO À DOMÓTICA KNX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17675" y="4140184"/>
            <a:ext cx="13405003" cy="1943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56"/>
              </a:lnSpc>
              <a:spcBef>
                <a:spcPct val="0"/>
              </a:spcBef>
            </a:pPr>
            <a:r>
              <a:rPr lang="en-US" sz="5611">
                <a:solidFill>
                  <a:srgbClr val="02084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AUTOMAÇÃO RESIDENCIAL E PREDIAL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17675" y="6196391"/>
            <a:ext cx="9204044" cy="51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6"/>
              </a:lnSpc>
              <a:spcBef>
                <a:spcPct val="0"/>
              </a:spcBef>
            </a:pPr>
            <a:r>
              <a:rPr lang="en-US" sz="29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Kennedy Freitas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99753" y="505142"/>
            <a:ext cx="8660109" cy="99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INSTITUTO DO EMPREGO E FORMAÇÃO PROFISSIONAL, I. P.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DELEGAÇÃO REGIONAL DO NORTE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CENTRO DE EMPREGO E FORMAÇÃO PROFISSIONAL DE BRAGA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17675" y="6637256"/>
            <a:ext cx="9204044" cy="51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6"/>
              </a:lnSpc>
              <a:spcBef>
                <a:spcPct val="0"/>
              </a:spcBef>
            </a:pPr>
            <a:r>
              <a:rPr lang="en-US" sz="29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TEARCI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65450"/>
            <a:ext cx="450850" cy="4356100"/>
            <a:chOff x="0" y="0"/>
            <a:chExt cx="118742" cy="11472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742" cy="1147286"/>
            </a:xfrm>
            <a:custGeom>
              <a:avLst/>
              <a:gdLst/>
              <a:ahLst/>
              <a:cxnLst/>
              <a:rect l="l" t="t" r="r" b="b"/>
              <a:pathLst>
                <a:path w="118742" h="1147286">
                  <a:moveTo>
                    <a:pt x="0" y="0"/>
                  </a:moveTo>
                  <a:lnTo>
                    <a:pt x="118742" y="0"/>
                  </a:lnTo>
                  <a:lnTo>
                    <a:pt x="118742" y="1147286"/>
                  </a:lnTo>
                  <a:lnTo>
                    <a:pt x="0" y="1147286"/>
                  </a:lnTo>
                  <a:close/>
                </a:path>
              </a:pathLst>
            </a:custGeom>
            <a:solidFill>
              <a:srgbClr val="0A3D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8742" cy="1194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90700" y="3588541"/>
            <a:ext cx="2892763" cy="558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1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ABOUT OUR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0700" y="4075887"/>
            <a:ext cx="4845595" cy="777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9"/>
              </a:lnSpc>
              <a:spcBef>
                <a:spcPct val="0"/>
              </a:spcBef>
            </a:pPr>
            <a:r>
              <a:rPr lang="en-US" sz="452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SELL CHART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9550" y="3042990"/>
            <a:ext cx="14141029" cy="446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8608" lvl="1" indent="-344304" algn="l">
              <a:lnSpc>
                <a:spcPts val="4465"/>
              </a:lnSpc>
              <a:buFont typeface="Arial"/>
              <a:buChar char="•"/>
            </a:pPr>
            <a:r>
              <a:rPr lang="en-US" sz="3189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KNX é o padrão mais robusto e consolidado para automação residencial e predial</a:t>
            </a:r>
          </a:p>
          <a:p>
            <a:pPr marL="688608" lvl="1" indent="-344304" algn="l">
              <a:lnSpc>
                <a:spcPts val="4465"/>
              </a:lnSpc>
              <a:buFont typeface="Arial"/>
              <a:buChar char="•"/>
            </a:pPr>
            <a:r>
              <a:rPr lang="en-US" sz="3189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Oferece alta compatibilidade, segurança e eficiência energética</a:t>
            </a:r>
          </a:p>
          <a:p>
            <a:pPr marL="688608" lvl="1" indent="-344304" algn="l">
              <a:lnSpc>
                <a:spcPts val="4465"/>
              </a:lnSpc>
              <a:buFont typeface="Arial"/>
              <a:buChar char="•"/>
            </a:pPr>
            <a:r>
              <a:rPr lang="en-US" sz="3189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Apesar do custo e da complexidade inicial, é uma solução de longo prazo e altamente escalável</a:t>
            </a:r>
          </a:p>
          <a:p>
            <a:pPr marL="688608" lvl="1" indent="-344304" algn="l">
              <a:lnSpc>
                <a:spcPts val="4465"/>
              </a:lnSpc>
              <a:buFont typeface="Arial"/>
              <a:buChar char="•"/>
            </a:pPr>
            <a:r>
              <a:rPr lang="en-US" sz="3189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Domótica com KNX não é apenas um luxo, é um investimento em conforto, eficiência e futuro.</a:t>
            </a:r>
          </a:p>
          <a:p>
            <a:pPr algn="l">
              <a:lnSpc>
                <a:spcPts val="4465"/>
              </a:lnSpc>
              <a:spcBef>
                <a:spcPct val="0"/>
              </a:spcBef>
            </a:pPr>
            <a:endParaRPr lang="en-US" sz="3189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448550" y="722694"/>
            <a:ext cx="339090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Conclusão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555779" y="1028700"/>
            <a:ext cx="6290771" cy="8453837"/>
            <a:chOff x="0" y="0"/>
            <a:chExt cx="3663950" cy="492379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51124" r="-5112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A3D84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7259300" y="-205740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A3D8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9791700"/>
            <a:ext cx="6959600" cy="990600"/>
            <a:chOff x="0" y="0"/>
            <a:chExt cx="1832981" cy="2608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2981" cy="260899"/>
            </a:xfrm>
            <a:custGeom>
              <a:avLst/>
              <a:gdLst/>
              <a:ahLst/>
              <a:cxnLst/>
              <a:rect l="l" t="t" r="r" b="b"/>
              <a:pathLst>
                <a:path w="1832981" h="260899">
                  <a:moveTo>
                    <a:pt x="0" y="0"/>
                  </a:moveTo>
                  <a:lnTo>
                    <a:pt x="1832981" y="0"/>
                  </a:lnTo>
                  <a:lnTo>
                    <a:pt x="1832981" y="260899"/>
                  </a:lnTo>
                  <a:lnTo>
                    <a:pt x="0" y="260899"/>
                  </a:lnTo>
                  <a:close/>
                </a:path>
              </a:pathLst>
            </a:custGeom>
            <a:solidFill>
              <a:srgbClr val="0A3D8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832981" cy="30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49900" y="-2353537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3D8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952500"/>
            <a:ext cx="3713163" cy="69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1"/>
              </a:lnSpc>
              <a:spcBef>
                <a:spcPct val="0"/>
              </a:spcBef>
            </a:pPr>
            <a:r>
              <a:rPr lang="en-US" sz="410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ABOUT OUR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564413"/>
            <a:ext cx="5330825" cy="980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37"/>
              </a:lnSpc>
              <a:spcBef>
                <a:spcPct val="0"/>
              </a:spcBef>
            </a:pPr>
            <a:r>
              <a:rPr lang="en-US" sz="581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COMPANY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7750" y="3650857"/>
            <a:ext cx="8235694" cy="633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0"/>
              </a:lnSpc>
              <a:spcBef>
                <a:spcPct val="0"/>
              </a:spcBef>
            </a:pPr>
            <a:r>
              <a:rPr lang="en-US" sz="3543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O que é Domótica?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4832579"/>
            <a:ext cx="8235694" cy="139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Domótica é o conjunto de tecnologias aplicadas ao controle e à automação inteligente de residências e edifícios.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6674192"/>
            <a:ext cx="8235694" cy="185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O seu objetivo principal é otimizar o conforto, a segurança, a eficiência energética e a comunicação entre os dispositivos, de forma integrada e personalizada.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1382941"/>
            <a:ext cx="742341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Introdução á Domótica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355706" y="2520315"/>
            <a:ext cx="3903992" cy="5246370"/>
            <a:chOff x="0" y="0"/>
            <a:chExt cx="3663950" cy="492379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t="-5674" b="-567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A3D84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541760" y="-300550"/>
            <a:ext cx="7258734" cy="10888101"/>
            <a:chOff x="0" y="0"/>
            <a:chExt cx="6350000" cy="952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62704" r="-6270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8870950"/>
            <a:ext cx="3086100" cy="387350"/>
            <a:chOff x="0" y="0"/>
            <a:chExt cx="812800" cy="1020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02018"/>
            </a:xfrm>
            <a:custGeom>
              <a:avLst/>
              <a:gdLst/>
              <a:ahLst/>
              <a:cxnLst/>
              <a:rect l="l" t="t" r="r" b="b"/>
              <a:pathLst>
                <a:path w="812800" h="102018">
                  <a:moveTo>
                    <a:pt x="0" y="0"/>
                  </a:moveTo>
                  <a:lnTo>
                    <a:pt x="812800" y="0"/>
                  </a:lnTo>
                  <a:lnTo>
                    <a:pt x="812800" y="102018"/>
                  </a:lnTo>
                  <a:lnTo>
                    <a:pt x="0" y="102018"/>
                  </a:lnTo>
                  <a:close/>
                </a:path>
              </a:pathLst>
            </a:custGeom>
            <a:solidFill>
              <a:srgbClr val="0A3D8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149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780652" y="-978996"/>
            <a:ext cx="1054100" cy="3086100"/>
            <a:chOff x="0" y="0"/>
            <a:chExt cx="277623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7623" cy="812800"/>
            </a:xfrm>
            <a:custGeom>
              <a:avLst/>
              <a:gdLst/>
              <a:ahLst/>
              <a:cxnLst/>
              <a:rect l="l" t="t" r="r" b="b"/>
              <a:pathLst>
                <a:path w="277623" h="812800">
                  <a:moveTo>
                    <a:pt x="0" y="0"/>
                  </a:moveTo>
                  <a:lnTo>
                    <a:pt x="277623" y="0"/>
                  </a:lnTo>
                  <a:lnTo>
                    <a:pt x="27762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A3D8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7762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952500"/>
            <a:ext cx="3713163" cy="69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1"/>
              </a:lnSpc>
              <a:spcBef>
                <a:spcPct val="0"/>
              </a:spcBef>
            </a:pPr>
            <a:r>
              <a:rPr lang="en-US" sz="410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ABOUT OUR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0739" y="2453640"/>
            <a:ext cx="5330825" cy="66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7"/>
              </a:lnSpc>
              <a:spcBef>
                <a:spcPct val="0"/>
              </a:spcBef>
            </a:pPr>
            <a:r>
              <a:rPr lang="en-US" sz="401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O QUE É O KNX?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0739" y="3763252"/>
            <a:ext cx="7108122" cy="3748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KNX é um padrão internacional </a:t>
            </a:r>
          </a:p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para automação de edifícios, reconhecido pelas normas:</a:t>
            </a:r>
          </a:p>
          <a:p>
            <a:pPr algn="l">
              <a:lnSpc>
                <a:spcPts val="4284"/>
              </a:lnSpc>
            </a:pPr>
            <a:endParaRPr lang="en-US" sz="3060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60711" lvl="1" indent="-330355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EN 50090 (Europa)</a:t>
            </a:r>
          </a:p>
          <a:p>
            <a:pPr marL="660711" lvl="1" indent="-330355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ISO/IEC 14543 (Internacional)</a:t>
            </a:r>
          </a:p>
          <a:p>
            <a:pPr algn="l">
              <a:lnSpc>
                <a:spcPts val="4284"/>
              </a:lnSpc>
              <a:spcBef>
                <a:spcPct val="0"/>
              </a:spcBef>
            </a:pPr>
            <a:endParaRPr lang="en-US" sz="3060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8780652" y="8176260"/>
            <a:ext cx="1054100" cy="3086100"/>
            <a:chOff x="0" y="0"/>
            <a:chExt cx="277623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7623" cy="812800"/>
            </a:xfrm>
            <a:custGeom>
              <a:avLst/>
              <a:gdLst/>
              <a:ahLst/>
              <a:cxnLst/>
              <a:rect l="l" t="t" r="r" b="b"/>
              <a:pathLst>
                <a:path w="277623" h="812800">
                  <a:moveTo>
                    <a:pt x="0" y="0"/>
                  </a:moveTo>
                  <a:lnTo>
                    <a:pt x="277623" y="0"/>
                  </a:lnTo>
                  <a:lnTo>
                    <a:pt x="27762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A3D8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7762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68776" y="3376056"/>
            <a:ext cx="8723515" cy="5603426"/>
            <a:chOff x="1455343" y="-632125"/>
            <a:chExt cx="12616700" cy="7073418"/>
          </a:xfrm>
        </p:grpSpPr>
        <p:sp>
          <p:nvSpPr>
            <p:cNvPr id="3" name="Freeform 3"/>
            <p:cNvSpPr/>
            <p:nvPr/>
          </p:nvSpPr>
          <p:spPr>
            <a:xfrm>
              <a:off x="1455343" y="-632125"/>
              <a:ext cx="12616700" cy="7073418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9319" b="-9319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96850" y="1028700"/>
            <a:ext cx="4514850" cy="714793"/>
            <a:chOff x="0" y="0"/>
            <a:chExt cx="1189096" cy="1882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89096" cy="188258"/>
            </a:xfrm>
            <a:custGeom>
              <a:avLst/>
              <a:gdLst/>
              <a:ahLst/>
              <a:cxnLst/>
              <a:rect l="l" t="t" r="r" b="b"/>
              <a:pathLst>
                <a:path w="1189096" h="188258">
                  <a:moveTo>
                    <a:pt x="0" y="0"/>
                  </a:moveTo>
                  <a:lnTo>
                    <a:pt x="1189096" y="0"/>
                  </a:lnTo>
                  <a:lnTo>
                    <a:pt x="1189096" y="188258"/>
                  </a:lnTo>
                  <a:lnTo>
                    <a:pt x="0" y="188258"/>
                  </a:lnTo>
                  <a:close/>
                </a:path>
              </a:pathLst>
            </a:custGeom>
            <a:solidFill>
              <a:srgbClr val="0A3D8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189096" cy="235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546138" y="952500"/>
            <a:ext cx="3713163" cy="69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1"/>
              </a:lnSpc>
              <a:spcBef>
                <a:spcPct val="0"/>
              </a:spcBef>
            </a:pPr>
            <a:r>
              <a:rPr lang="en-US" sz="410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ABOUT OUR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28475" y="1638718"/>
            <a:ext cx="5330825" cy="98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37"/>
              </a:lnSpc>
              <a:spcBef>
                <a:spcPct val="0"/>
              </a:spcBef>
            </a:pPr>
            <a:r>
              <a:rPr lang="en-US" sz="581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CREATIVITY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2634084"/>
            <a:ext cx="8413655" cy="319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1"/>
              </a:lnSpc>
            </a:pPr>
            <a:r>
              <a:rPr lang="en-US" sz="2936" b="1">
                <a:solidFill>
                  <a:srgbClr val="2A0947"/>
                </a:solidFill>
                <a:latin typeface="Poppins Bold"/>
                <a:ea typeface="Poppins Bold"/>
                <a:cs typeface="Poppins Bold"/>
                <a:sym typeface="Poppins Bold"/>
              </a:rPr>
              <a:t>Comunicação Descentralizada:</a:t>
            </a:r>
          </a:p>
          <a:p>
            <a:pPr algn="l">
              <a:lnSpc>
                <a:spcPts val="3411"/>
              </a:lnSpc>
            </a:pPr>
            <a:endParaRPr lang="en-US" sz="2936" b="1">
              <a:solidFill>
                <a:srgbClr val="2A0947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551"/>
              </a:lnSpc>
            </a:pPr>
            <a:r>
              <a:rPr lang="en-US" sz="2536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Cada dispositivo KNX (sensores, atuadores, painéis, etc.) possui sua própria inteligência.</a:t>
            </a:r>
          </a:p>
          <a:p>
            <a:pPr algn="l">
              <a:lnSpc>
                <a:spcPts val="3551"/>
              </a:lnSpc>
            </a:pPr>
            <a:r>
              <a:rPr lang="en-US" sz="2536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 Não há necessidade de um servidor central: os dispositivos se comunicam diretamente entre si.</a:t>
            </a:r>
          </a:p>
          <a:p>
            <a:pPr algn="l">
              <a:lnSpc>
                <a:spcPts val="3551"/>
              </a:lnSpc>
              <a:spcBef>
                <a:spcPct val="0"/>
              </a:spcBef>
            </a:pPr>
            <a:endParaRPr lang="en-US" sz="2536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4773756" y="1028700"/>
            <a:ext cx="800100" cy="714793"/>
            <a:chOff x="0" y="0"/>
            <a:chExt cx="210726" cy="1882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0726" cy="188258"/>
            </a:xfrm>
            <a:custGeom>
              <a:avLst/>
              <a:gdLst/>
              <a:ahLst/>
              <a:cxnLst/>
              <a:rect l="l" t="t" r="r" b="b"/>
              <a:pathLst>
                <a:path w="210726" h="188258">
                  <a:moveTo>
                    <a:pt x="0" y="0"/>
                  </a:moveTo>
                  <a:lnTo>
                    <a:pt x="210726" y="0"/>
                  </a:lnTo>
                  <a:lnTo>
                    <a:pt x="210726" y="188258"/>
                  </a:lnTo>
                  <a:lnTo>
                    <a:pt x="0" y="188258"/>
                  </a:lnTo>
                  <a:close/>
                </a:path>
              </a:pathLst>
            </a:custGeom>
            <a:solidFill>
              <a:srgbClr val="0A3D8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10726" cy="235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144000" y="5572561"/>
            <a:ext cx="8413655" cy="4522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1"/>
              </a:lnSpc>
            </a:pPr>
            <a:r>
              <a:rPr lang="en-US" sz="2936" b="1">
                <a:solidFill>
                  <a:srgbClr val="2A0947"/>
                </a:solidFill>
                <a:latin typeface="Poppins Bold"/>
                <a:ea typeface="Poppins Bold"/>
                <a:cs typeface="Poppins Bold"/>
                <a:sym typeface="Poppins Bold"/>
              </a:rPr>
              <a:t>Sistema Aberto e Interoperável:</a:t>
            </a:r>
          </a:p>
          <a:p>
            <a:pPr algn="l">
              <a:lnSpc>
                <a:spcPts val="3551"/>
              </a:lnSpc>
            </a:pPr>
            <a:endParaRPr lang="en-US" sz="2936" b="1">
              <a:solidFill>
                <a:srgbClr val="2A0947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47726" lvl="1" indent="-273863" algn="l">
              <a:lnSpc>
                <a:spcPts val="3551"/>
              </a:lnSpc>
              <a:buFont typeface="Arial"/>
              <a:buChar char="•"/>
            </a:pPr>
            <a:r>
              <a:rPr lang="en-US" sz="2536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Qualquer fabricante pode desenvolver dispositivos KNX certificados.</a:t>
            </a:r>
          </a:p>
          <a:p>
            <a:pPr marL="547726" lvl="1" indent="-273863" algn="l">
              <a:lnSpc>
                <a:spcPts val="3551"/>
              </a:lnSpc>
              <a:buFont typeface="Arial"/>
              <a:buChar char="•"/>
            </a:pPr>
            <a:r>
              <a:rPr lang="en-US" sz="2536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Dispositivos de diferentes marcas podem funcionar juntos na mesma instalação.</a:t>
            </a:r>
          </a:p>
          <a:p>
            <a:pPr marL="547726" lvl="1" indent="-273863" algn="l">
              <a:lnSpc>
                <a:spcPts val="3551"/>
              </a:lnSpc>
              <a:buFont typeface="Arial"/>
              <a:buChar char="•"/>
            </a:pPr>
            <a:r>
              <a:rPr lang="en-US" sz="2536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Garantia de compatibilidade, flexibilidade e escalabilidade.</a:t>
            </a:r>
          </a:p>
          <a:p>
            <a:pPr algn="l">
              <a:lnSpc>
                <a:spcPts val="3411"/>
              </a:lnSpc>
            </a:pPr>
            <a:endParaRPr lang="en-US" sz="2536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11"/>
              </a:lnSpc>
              <a:spcBef>
                <a:spcPct val="0"/>
              </a:spcBef>
            </a:pPr>
            <a:endParaRPr lang="en-US" sz="2536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30500"/>
            <a:ext cx="3198845" cy="609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5"/>
              </a:lnSpc>
              <a:spcBef>
                <a:spcPct val="0"/>
              </a:spcBef>
            </a:pPr>
            <a:r>
              <a:rPr lang="en-US" sz="353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ABOUT OUR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292421"/>
            <a:ext cx="4592442" cy="106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0"/>
              </a:lnSpc>
              <a:spcBef>
                <a:spcPct val="0"/>
              </a:spcBef>
            </a:pPr>
            <a:r>
              <a:rPr lang="en-US" sz="620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TARGET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277758"/>
            <a:ext cx="5664251" cy="308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6"/>
              </a:lnSpc>
            </a:pPr>
            <a:r>
              <a:rPr lang="en-US" sz="2918" b="1">
                <a:solidFill>
                  <a:srgbClr val="2A0947"/>
                </a:solidFill>
                <a:latin typeface="Poppins Bold"/>
                <a:ea typeface="Poppins Bold"/>
                <a:cs typeface="Poppins Bold"/>
                <a:sym typeface="Poppins Bold"/>
              </a:rPr>
              <a:t>Aplicações Residenciais</a:t>
            </a:r>
          </a:p>
          <a:p>
            <a:pPr algn="ctr">
              <a:lnSpc>
                <a:spcPts val="4086"/>
              </a:lnSpc>
            </a:pPr>
            <a:endParaRPr lang="en-US" sz="2918" b="1">
              <a:solidFill>
                <a:srgbClr val="2A0947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4086"/>
              </a:lnSpc>
            </a:pPr>
            <a:r>
              <a:rPr lang="en-US" sz="2918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Controle de iluminação, persianas, climatização, áudio, segurança</a:t>
            </a:r>
          </a:p>
          <a:p>
            <a:pPr algn="l">
              <a:lnSpc>
                <a:spcPts val="4086"/>
              </a:lnSpc>
              <a:spcBef>
                <a:spcPct val="0"/>
              </a:spcBef>
            </a:pPr>
            <a:endParaRPr lang="en-US" sz="2918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732719" y="2730500"/>
            <a:ext cx="3198845" cy="61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55"/>
              </a:lnSpc>
              <a:spcBef>
                <a:spcPct val="0"/>
              </a:spcBef>
            </a:pPr>
            <a:r>
              <a:rPr lang="en-US" sz="353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ABOUT OUR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74122" y="3292421"/>
            <a:ext cx="4052692" cy="106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90"/>
              </a:lnSpc>
              <a:spcBef>
                <a:spcPct val="0"/>
              </a:spcBef>
            </a:pPr>
            <a:r>
              <a:rPr lang="en-US" sz="620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GOAL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0"/>
            <a:ext cx="3086100" cy="826135"/>
            <a:chOff x="0" y="0"/>
            <a:chExt cx="812800" cy="2175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17583"/>
            </a:xfrm>
            <a:custGeom>
              <a:avLst/>
              <a:gdLst/>
              <a:ahLst/>
              <a:cxnLst/>
              <a:rect l="l" t="t" r="r" b="b"/>
              <a:pathLst>
                <a:path w="812800" h="217583">
                  <a:moveTo>
                    <a:pt x="0" y="0"/>
                  </a:moveTo>
                  <a:lnTo>
                    <a:pt x="812800" y="0"/>
                  </a:lnTo>
                  <a:lnTo>
                    <a:pt x="812800" y="217583"/>
                  </a:lnTo>
                  <a:lnTo>
                    <a:pt x="0" y="217583"/>
                  </a:lnTo>
                  <a:close/>
                </a:path>
              </a:pathLst>
            </a:custGeom>
            <a:solidFill>
              <a:srgbClr val="0A3D8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265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9460865"/>
            <a:ext cx="3086100" cy="826135"/>
            <a:chOff x="0" y="0"/>
            <a:chExt cx="812800" cy="2175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217583"/>
            </a:xfrm>
            <a:custGeom>
              <a:avLst/>
              <a:gdLst/>
              <a:ahLst/>
              <a:cxnLst/>
              <a:rect l="l" t="t" r="r" b="b"/>
              <a:pathLst>
                <a:path w="812800" h="217583">
                  <a:moveTo>
                    <a:pt x="0" y="0"/>
                  </a:moveTo>
                  <a:lnTo>
                    <a:pt x="812800" y="0"/>
                  </a:lnTo>
                  <a:lnTo>
                    <a:pt x="812800" y="217583"/>
                  </a:lnTo>
                  <a:lnTo>
                    <a:pt x="0" y="217583"/>
                  </a:lnTo>
                  <a:close/>
                </a:path>
              </a:pathLst>
            </a:custGeom>
            <a:solidFill>
              <a:srgbClr val="0A3D8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265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774161" y="2200274"/>
            <a:ext cx="6122458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Usos Práticos do KNX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23749" y="4277758"/>
            <a:ext cx="5664251" cy="2573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6"/>
              </a:lnSpc>
            </a:pPr>
            <a:r>
              <a:rPr lang="en-US" sz="2918" b="1">
                <a:solidFill>
                  <a:srgbClr val="2A0947"/>
                </a:solidFill>
                <a:latin typeface="Poppins Bold"/>
                <a:ea typeface="Poppins Bold"/>
                <a:cs typeface="Poppins Bold"/>
                <a:sym typeface="Poppins Bold"/>
              </a:rPr>
              <a:t>Exemplos de Dispositivos</a:t>
            </a:r>
          </a:p>
          <a:p>
            <a:pPr algn="ctr">
              <a:lnSpc>
                <a:spcPts val="4086"/>
              </a:lnSpc>
            </a:pPr>
            <a:endParaRPr lang="en-US" sz="2918" b="1">
              <a:solidFill>
                <a:srgbClr val="2A0947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4086"/>
              </a:lnSpc>
            </a:pPr>
            <a:r>
              <a:rPr lang="en-US" sz="2918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Sensores, atuadores, botões, painéis táteis, gateways</a:t>
            </a:r>
          </a:p>
          <a:p>
            <a:pPr algn="l">
              <a:lnSpc>
                <a:spcPts val="4086"/>
              </a:lnSpc>
              <a:spcBef>
                <a:spcPct val="0"/>
              </a:spcBef>
            </a:pPr>
            <a:endParaRPr lang="en-US" sz="2918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45351" y="4277758"/>
            <a:ext cx="5664251" cy="2573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6"/>
              </a:lnSpc>
            </a:pPr>
            <a:r>
              <a:rPr lang="en-US" sz="2918" b="1">
                <a:solidFill>
                  <a:srgbClr val="2A0947"/>
                </a:solidFill>
                <a:latin typeface="Poppins Bold"/>
                <a:ea typeface="Poppins Bold"/>
                <a:cs typeface="Poppins Bold"/>
                <a:sym typeface="Poppins Bold"/>
              </a:rPr>
              <a:t>Aplicações Comerciais e Industriais</a:t>
            </a:r>
          </a:p>
          <a:p>
            <a:pPr algn="ctr">
              <a:lnSpc>
                <a:spcPts val="4086"/>
              </a:lnSpc>
              <a:spcBef>
                <a:spcPct val="0"/>
              </a:spcBef>
            </a:pPr>
            <a:r>
              <a:rPr lang="en-US" sz="2918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Prédios inteligentes, gestão energética, monitoramento remoto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73725" y="4382402"/>
            <a:ext cx="3114142" cy="1247318"/>
            <a:chOff x="0" y="0"/>
            <a:chExt cx="820186" cy="3285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0186" cy="328512"/>
            </a:xfrm>
            <a:custGeom>
              <a:avLst/>
              <a:gdLst/>
              <a:ahLst/>
              <a:cxnLst/>
              <a:rect l="l" t="t" r="r" b="b"/>
              <a:pathLst>
                <a:path w="820186" h="328512">
                  <a:moveTo>
                    <a:pt x="126789" y="0"/>
                  </a:moveTo>
                  <a:lnTo>
                    <a:pt x="693397" y="0"/>
                  </a:lnTo>
                  <a:cubicBezTo>
                    <a:pt x="727023" y="0"/>
                    <a:pt x="759273" y="13358"/>
                    <a:pt x="783050" y="37136"/>
                  </a:cubicBezTo>
                  <a:cubicBezTo>
                    <a:pt x="806828" y="60913"/>
                    <a:pt x="820186" y="93162"/>
                    <a:pt x="820186" y="126789"/>
                  </a:cubicBezTo>
                  <a:lnTo>
                    <a:pt x="820186" y="201723"/>
                  </a:lnTo>
                  <a:cubicBezTo>
                    <a:pt x="820186" y="235350"/>
                    <a:pt x="806828" y="267599"/>
                    <a:pt x="783050" y="291376"/>
                  </a:cubicBezTo>
                  <a:cubicBezTo>
                    <a:pt x="759273" y="315154"/>
                    <a:pt x="727023" y="328512"/>
                    <a:pt x="693397" y="328512"/>
                  </a:cubicBezTo>
                  <a:lnTo>
                    <a:pt x="126789" y="328512"/>
                  </a:lnTo>
                  <a:cubicBezTo>
                    <a:pt x="56765" y="328512"/>
                    <a:pt x="0" y="271747"/>
                    <a:pt x="0" y="201723"/>
                  </a:cubicBezTo>
                  <a:lnTo>
                    <a:pt x="0" y="126789"/>
                  </a:lnTo>
                  <a:cubicBezTo>
                    <a:pt x="0" y="56765"/>
                    <a:pt x="56765" y="0"/>
                    <a:pt x="126789" y="0"/>
                  </a:cubicBezTo>
                  <a:close/>
                </a:path>
              </a:pathLst>
            </a:custGeom>
            <a:solidFill>
              <a:srgbClr val="0A3D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20186" cy="376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1028700"/>
            <a:ext cx="7441096" cy="4185564"/>
            <a:chOff x="0" y="0"/>
            <a:chExt cx="112890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429" b="-42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4511401" y="8704491"/>
            <a:ext cx="3114142" cy="1247318"/>
            <a:chOff x="0" y="0"/>
            <a:chExt cx="820186" cy="3285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0186" cy="328512"/>
            </a:xfrm>
            <a:custGeom>
              <a:avLst/>
              <a:gdLst/>
              <a:ahLst/>
              <a:cxnLst/>
              <a:rect l="l" t="t" r="r" b="b"/>
              <a:pathLst>
                <a:path w="820186" h="328512">
                  <a:moveTo>
                    <a:pt x="126789" y="0"/>
                  </a:moveTo>
                  <a:lnTo>
                    <a:pt x="693397" y="0"/>
                  </a:lnTo>
                  <a:cubicBezTo>
                    <a:pt x="727023" y="0"/>
                    <a:pt x="759273" y="13358"/>
                    <a:pt x="783050" y="37136"/>
                  </a:cubicBezTo>
                  <a:cubicBezTo>
                    <a:pt x="806828" y="60913"/>
                    <a:pt x="820186" y="93162"/>
                    <a:pt x="820186" y="126789"/>
                  </a:cubicBezTo>
                  <a:lnTo>
                    <a:pt x="820186" y="201723"/>
                  </a:lnTo>
                  <a:cubicBezTo>
                    <a:pt x="820186" y="235350"/>
                    <a:pt x="806828" y="267599"/>
                    <a:pt x="783050" y="291376"/>
                  </a:cubicBezTo>
                  <a:cubicBezTo>
                    <a:pt x="759273" y="315154"/>
                    <a:pt x="727023" y="328512"/>
                    <a:pt x="693397" y="328512"/>
                  </a:cubicBezTo>
                  <a:lnTo>
                    <a:pt x="126789" y="328512"/>
                  </a:lnTo>
                  <a:cubicBezTo>
                    <a:pt x="56765" y="328512"/>
                    <a:pt x="0" y="271747"/>
                    <a:pt x="0" y="201723"/>
                  </a:cubicBezTo>
                  <a:lnTo>
                    <a:pt x="0" y="126789"/>
                  </a:lnTo>
                  <a:cubicBezTo>
                    <a:pt x="0" y="56765"/>
                    <a:pt x="56765" y="0"/>
                    <a:pt x="126789" y="0"/>
                  </a:cubicBezTo>
                  <a:close/>
                </a:path>
              </a:pathLst>
            </a:custGeom>
            <a:solidFill>
              <a:srgbClr val="0A3D8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20186" cy="376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597056" y="5349104"/>
            <a:ext cx="7662244" cy="4309958"/>
            <a:chOff x="0" y="0"/>
            <a:chExt cx="112890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8834" b="-8834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6788750"/>
            <a:ext cx="4090445" cy="757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3"/>
              </a:lnSpc>
              <a:spcBef>
                <a:spcPct val="0"/>
              </a:spcBef>
            </a:pPr>
            <a:r>
              <a:rPr lang="en-US" sz="445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MISSION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572570"/>
            <a:ext cx="5730538" cy="49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6"/>
              </a:lnSpc>
            </a:pPr>
            <a:r>
              <a:rPr lang="en-US" sz="2326" b="1">
                <a:solidFill>
                  <a:srgbClr val="2A0947"/>
                </a:solidFill>
                <a:latin typeface="Poppins Bold"/>
                <a:ea typeface="Poppins Bold"/>
                <a:cs typeface="Poppins Bold"/>
                <a:sym typeface="Poppins Bold"/>
              </a:rPr>
              <a:t>Versões Disponíveis</a:t>
            </a:r>
          </a:p>
          <a:p>
            <a:pPr marL="502254" lvl="1" indent="-251127" algn="l">
              <a:lnSpc>
                <a:spcPts val="3256"/>
              </a:lnSpc>
              <a:buFont typeface="Arial"/>
              <a:buChar char="•"/>
            </a:pPr>
            <a:r>
              <a:rPr lang="en-US" sz="2326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ETS6 Lite</a:t>
            </a:r>
          </a:p>
          <a:p>
            <a:pPr marL="1004508" lvl="2" indent="-334836" algn="l">
              <a:lnSpc>
                <a:spcPts val="3256"/>
              </a:lnSpc>
              <a:buFont typeface="Arial"/>
              <a:buChar char="⚬"/>
            </a:pPr>
            <a:r>
              <a:rPr lang="en-US" sz="2326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Gratuito (ou de baixo custo)</a:t>
            </a:r>
          </a:p>
          <a:p>
            <a:pPr marL="1004508" lvl="2" indent="-334836" algn="l">
              <a:lnSpc>
                <a:spcPts val="3256"/>
              </a:lnSpc>
              <a:buFont typeface="Arial"/>
              <a:buChar char="⚬"/>
            </a:pPr>
            <a:r>
              <a:rPr lang="en-US" sz="2326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Limite de até 20 dispositivos</a:t>
            </a:r>
          </a:p>
          <a:p>
            <a:pPr marL="1004508" lvl="2" indent="-334836" algn="l">
              <a:lnSpc>
                <a:spcPts val="3256"/>
              </a:lnSpc>
              <a:buFont typeface="Arial"/>
              <a:buChar char="⚬"/>
            </a:pPr>
            <a:r>
              <a:rPr lang="en-US" sz="2326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Ideal para projetos pequenos ou de aprendizagem</a:t>
            </a:r>
          </a:p>
          <a:p>
            <a:pPr marL="502254" lvl="1" indent="-251127" algn="l">
              <a:lnSpc>
                <a:spcPts val="3256"/>
              </a:lnSpc>
              <a:buFont typeface="Arial"/>
              <a:buChar char="•"/>
            </a:pPr>
            <a:r>
              <a:rPr lang="en-US" sz="2326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ETS6 Professional</a:t>
            </a:r>
          </a:p>
          <a:p>
            <a:pPr marL="1004508" lvl="2" indent="-334836" algn="l">
              <a:lnSpc>
                <a:spcPts val="3256"/>
              </a:lnSpc>
              <a:buFont typeface="Arial"/>
              <a:buChar char="⚬"/>
            </a:pPr>
            <a:r>
              <a:rPr lang="en-US" sz="2326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Sem limite de dispositivos</a:t>
            </a:r>
          </a:p>
          <a:p>
            <a:pPr marL="1004508" lvl="2" indent="-334836" algn="l">
              <a:lnSpc>
                <a:spcPts val="3256"/>
              </a:lnSpc>
              <a:buFont typeface="Arial"/>
              <a:buChar char="⚬"/>
            </a:pPr>
            <a:r>
              <a:rPr lang="en-US" sz="2326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Recomendado para instalações profissionais e comerciais</a:t>
            </a:r>
          </a:p>
          <a:p>
            <a:pPr algn="l">
              <a:lnSpc>
                <a:spcPts val="3256"/>
              </a:lnSpc>
              <a:spcBef>
                <a:spcPct val="0"/>
              </a:spcBef>
            </a:pPr>
            <a:endParaRPr lang="en-US" sz="2326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18204" y="1924650"/>
            <a:ext cx="4090445" cy="757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3"/>
              </a:lnSpc>
              <a:spcBef>
                <a:spcPct val="0"/>
              </a:spcBef>
            </a:pPr>
            <a:r>
              <a:rPr lang="en-US" sz="445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97056" y="1447731"/>
            <a:ext cx="7335310" cy="81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6"/>
              </a:lnSpc>
              <a:spcBef>
                <a:spcPct val="0"/>
              </a:spcBef>
            </a:pPr>
            <a:r>
              <a:rPr lang="en-US" sz="2326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O ETS é o software oficial para projetar, configurar e programar instalações KNX.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97056" y="767715"/>
            <a:ext cx="7883393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Software ETS (Engineering Tool Software)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97056" y="2484018"/>
            <a:ext cx="7335310" cy="2865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6"/>
              </a:lnSpc>
            </a:pPr>
            <a:r>
              <a:rPr lang="en-US" sz="2326" b="1">
                <a:solidFill>
                  <a:srgbClr val="2A0947"/>
                </a:solidFill>
                <a:latin typeface="Poppins Bold"/>
                <a:ea typeface="Poppins Bold"/>
                <a:cs typeface="Poppins Bold"/>
                <a:sym typeface="Poppins Bold"/>
              </a:rPr>
              <a:t>Funções Principais</a:t>
            </a:r>
          </a:p>
          <a:p>
            <a:pPr marL="502254" lvl="1" indent="-251127" algn="l">
              <a:lnSpc>
                <a:spcPts val="3256"/>
              </a:lnSpc>
              <a:buFont typeface="Arial"/>
              <a:buChar char="•"/>
            </a:pPr>
            <a:r>
              <a:rPr lang="en-US" sz="2326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Criação e gerenciamento de projetos KNX</a:t>
            </a:r>
          </a:p>
          <a:p>
            <a:pPr marL="502254" lvl="1" indent="-251127" algn="l">
              <a:lnSpc>
                <a:spcPts val="3256"/>
              </a:lnSpc>
              <a:buFont typeface="Arial"/>
              <a:buChar char="•"/>
            </a:pPr>
            <a:r>
              <a:rPr lang="en-US" sz="2326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Atribuição de endereços físicos e de grupo</a:t>
            </a:r>
          </a:p>
          <a:p>
            <a:pPr marL="502254" lvl="1" indent="-251127" algn="l">
              <a:lnSpc>
                <a:spcPts val="3256"/>
              </a:lnSpc>
              <a:buFont typeface="Arial"/>
              <a:buChar char="•"/>
            </a:pPr>
            <a:r>
              <a:rPr lang="en-US" sz="2326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Configuração de parâmetros dos dispositivos</a:t>
            </a:r>
          </a:p>
          <a:p>
            <a:pPr marL="502254" lvl="1" indent="-251127" algn="l">
              <a:lnSpc>
                <a:spcPts val="3256"/>
              </a:lnSpc>
              <a:buFont typeface="Arial"/>
              <a:buChar char="•"/>
            </a:pPr>
            <a:r>
              <a:rPr lang="en-US" sz="2326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Download da programação para os equipamentos KNX</a:t>
            </a:r>
          </a:p>
          <a:p>
            <a:pPr algn="l">
              <a:lnSpc>
                <a:spcPts val="3256"/>
              </a:lnSpc>
              <a:spcBef>
                <a:spcPct val="0"/>
              </a:spcBef>
            </a:pPr>
            <a:endParaRPr lang="en-US" sz="2326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870950"/>
            <a:ext cx="3086100" cy="387350"/>
            <a:chOff x="0" y="0"/>
            <a:chExt cx="812800" cy="1020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02018"/>
            </a:xfrm>
            <a:custGeom>
              <a:avLst/>
              <a:gdLst/>
              <a:ahLst/>
              <a:cxnLst/>
              <a:rect l="l" t="t" r="r" b="b"/>
              <a:pathLst>
                <a:path w="812800" h="102018">
                  <a:moveTo>
                    <a:pt x="0" y="0"/>
                  </a:moveTo>
                  <a:lnTo>
                    <a:pt x="812800" y="0"/>
                  </a:lnTo>
                  <a:lnTo>
                    <a:pt x="812800" y="102018"/>
                  </a:lnTo>
                  <a:lnTo>
                    <a:pt x="0" y="102018"/>
                  </a:lnTo>
                  <a:close/>
                </a:path>
              </a:pathLst>
            </a:custGeom>
            <a:solidFill>
              <a:srgbClr val="0A3D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149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219397" y="-1599300"/>
            <a:ext cx="10286025" cy="6943067"/>
          </a:xfrm>
          <a:custGeom>
            <a:avLst/>
            <a:gdLst/>
            <a:ahLst/>
            <a:cxnLst/>
            <a:rect l="l" t="t" r="r" b="b"/>
            <a:pathLst>
              <a:path w="10286025" h="6943067">
                <a:moveTo>
                  <a:pt x="0" y="0"/>
                </a:moveTo>
                <a:lnTo>
                  <a:pt x="10286025" y="0"/>
                </a:lnTo>
                <a:lnTo>
                  <a:pt x="10286025" y="6943068"/>
                </a:lnTo>
                <a:lnTo>
                  <a:pt x="0" y="6943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52500"/>
            <a:ext cx="4824413" cy="69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1"/>
              </a:lnSpc>
              <a:spcBef>
                <a:spcPct val="0"/>
              </a:spcBef>
            </a:pPr>
            <a:r>
              <a:rPr lang="en-US" sz="410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MARK OUR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583463"/>
            <a:ext cx="5330825" cy="980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37"/>
              </a:lnSpc>
              <a:spcBef>
                <a:spcPct val="0"/>
              </a:spcBef>
            </a:pPr>
            <a:r>
              <a:rPr lang="en-US" sz="581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CLIENT AREA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9871" y="2516446"/>
            <a:ext cx="6579526" cy="694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1576" lvl="1" indent="-305788" algn="l">
              <a:lnSpc>
                <a:spcPts val="3965"/>
              </a:lnSpc>
              <a:buAutoNum type="arabicPeriod"/>
            </a:pPr>
            <a:r>
              <a:rPr lang="en-US" sz="2832" b="1">
                <a:solidFill>
                  <a:srgbClr val="2A0947"/>
                </a:solidFill>
                <a:latin typeface="Poppins Bold"/>
                <a:ea typeface="Poppins Bold"/>
                <a:cs typeface="Poppins Bold"/>
                <a:sym typeface="Poppins Bold"/>
              </a:rPr>
              <a:t>Projeto</a:t>
            </a:r>
          </a:p>
          <a:p>
            <a:pPr marL="1223152" lvl="2" indent="-407717" algn="l">
              <a:lnSpc>
                <a:spcPts val="3965"/>
              </a:lnSpc>
              <a:buFont typeface="Arial"/>
              <a:buChar char="⚬"/>
            </a:pPr>
            <a:r>
              <a:rPr lang="en-US" sz="283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Criação da topologia da instalação (linha, dispositivos, nomes)</a:t>
            </a:r>
          </a:p>
          <a:p>
            <a:pPr marL="611576" lvl="1" indent="-305788" algn="l">
              <a:lnSpc>
                <a:spcPts val="3965"/>
              </a:lnSpc>
              <a:buAutoNum type="arabicPeriod"/>
            </a:pPr>
            <a:r>
              <a:rPr lang="en-US" sz="2832" b="1">
                <a:solidFill>
                  <a:srgbClr val="2A0947"/>
                </a:solidFill>
                <a:latin typeface="Poppins Bold"/>
                <a:ea typeface="Poppins Bold"/>
                <a:cs typeface="Poppins Bold"/>
                <a:sym typeface="Poppins Bold"/>
              </a:rPr>
              <a:t>Endereço Físico</a:t>
            </a:r>
          </a:p>
          <a:p>
            <a:pPr marL="1223152" lvl="2" indent="-407717" algn="l">
              <a:lnSpc>
                <a:spcPts val="3965"/>
              </a:lnSpc>
              <a:buFont typeface="Arial"/>
              <a:buChar char="⚬"/>
            </a:pPr>
            <a:r>
              <a:rPr lang="en-US" sz="283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Atribuição de um endereço único para cada dispositivo (ex: 1.1.1)</a:t>
            </a:r>
          </a:p>
          <a:p>
            <a:pPr marL="611576" lvl="1" indent="-305788" algn="l">
              <a:lnSpc>
                <a:spcPts val="3965"/>
              </a:lnSpc>
              <a:buAutoNum type="arabicPeriod"/>
            </a:pPr>
            <a:r>
              <a:rPr lang="en-US" sz="2832" b="1">
                <a:solidFill>
                  <a:srgbClr val="2A0947"/>
                </a:solidFill>
                <a:latin typeface="Poppins Bold"/>
                <a:ea typeface="Poppins Bold"/>
                <a:cs typeface="Poppins Bold"/>
                <a:sym typeface="Poppins Bold"/>
              </a:rPr>
              <a:t>Objetos de Comunicação</a:t>
            </a:r>
          </a:p>
          <a:p>
            <a:pPr marL="1223152" lvl="2" indent="-407717" algn="l">
              <a:lnSpc>
                <a:spcPts val="3965"/>
              </a:lnSpc>
              <a:buFont typeface="Arial"/>
              <a:buChar char="⚬"/>
            </a:pPr>
            <a:r>
              <a:rPr lang="en-US" sz="283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Seleção dos pontos de controle (ex: canal A do botão, sensor de presença)</a:t>
            </a:r>
          </a:p>
          <a:p>
            <a:pPr algn="l">
              <a:lnSpc>
                <a:spcPts val="3965"/>
              </a:lnSpc>
            </a:pPr>
            <a:endParaRPr lang="en-US" sz="2832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65"/>
              </a:lnSpc>
              <a:spcBef>
                <a:spcPct val="0"/>
              </a:spcBef>
            </a:pPr>
            <a:endParaRPr lang="en-US" sz="2832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6477" y="990600"/>
            <a:ext cx="6696646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programação de uma instalação KNX é feita no software ETS e segue um fluxo estruturado: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30965" y="3656398"/>
            <a:ext cx="6579526" cy="64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sz="283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4.</a:t>
            </a:r>
            <a:r>
              <a:rPr lang="en-US" sz="2832" b="1">
                <a:solidFill>
                  <a:srgbClr val="2A0947"/>
                </a:solidFill>
                <a:latin typeface="Poppins Bold"/>
                <a:ea typeface="Poppins Bold"/>
                <a:cs typeface="Poppins Bold"/>
                <a:sym typeface="Poppins Bold"/>
              </a:rPr>
              <a:t>Endereços de Grupo</a:t>
            </a:r>
          </a:p>
          <a:p>
            <a:pPr marL="1223152" lvl="2" indent="-407717" algn="l">
              <a:lnSpc>
                <a:spcPts val="3965"/>
              </a:lnSpc>
              <a:buFont typeface="Arial"/>
              <a:buChar char="⚬"/>
            </a:pPr>
            <a:r>
              <a:rPr lang="en-US" sz="283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Criação de endereços lógicos que interligam os objetos (ex: 0/0/1 = luz sala)</a:t>
            </a:r>
          </a:p>
          <a:p>
            <a:pPr algn="l">
              <a:lnSpc>
                <a:spcPts val="3965"/>
              </a:lnSpc>
            </a:pPr>
            <a:r>
              <a:rPr lang="en-US" sz="283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5.</a:t>
            </a:r>
            <a:r>
              <a:rPr lang="en-US" sz="2832" b="1">
                <a:solidFill>
                  <a:srgbClr val="2A0947"/>
                </a:solidFill>
                <a:latin typeface="Poppins Bold"/>
                <a:ea typeface="Poppins Bold"/>
                <a:cs typeface="Poppins Bold"/>
                <a:sym typeface="Poppins Bold"/>
              </a:rPr>
              <a:t>Configuração de Parâmetros</a:t>
            </a:r>
          </a:p>
          <a:p>
            <a:pPr marL="1223152" lvl="2" indent="-407717" algn="l">
              <a:lnSpc>
                <a:spcPts val="3965"/>
              </a:lnSpc>
              <a:buFont typeface="Arial"/>
              <a:buChar char="⚬"/>
            </a:pPr>
            <a:r>
              <a:rPr lang="en-US" sz="283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Definição do comportamento dos dispositivos (ex: modo de botão: alternar)</a:t>
            </a:r>
          </a:p>
          <a:p>
            <a:pPr algn="l">
              <a:lnSpc>
                <a:spcPts val="3965"/>
              </a:lnSpc>
            </a:pPr>
            <a:r>
              <a:rPr lang="en-US" sz="283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6.</a:t>
            </a:r>
            <a:r>
              <a:rPr lang="en-US" sz="2832" b="1">
                <a:solidFill>
                  <a:srgbClr val="2A0947"/>
                </a:solidFill>
                <a:latin typeface="Poppins Bold"/>
                <a:ea typeface="Poppins Bold"/>
                <a:cs typeface="Poppins Bold"/>
                <a:sym typeface="Poppins Bold"/>
              </a:rPr>
              <a:t>Download para os Dispositivos</a:t>
            </a:r>
          </a:p>
          <a:p>
            <a:pPr marL="1223152" lvl="2" indent="-407717" algn="l">
              <a:lnSpc>
                <a:spcPts val="3965"/>
              </a:lnSpc>
              <a:buFont typeface="Arial"/>
              <a:buChar char="⚬"/>
            </a:pPr>
            <a:r>
              <a:rPr lang="en-US" sz="2832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Envio da programação via interface KNX (USB/IP)</a:t>
            </a:r>
          </a:p>
          <a:p>
            <a:pPr algn="l">
              <a:lnSpc>
                <a:spcPts val="3965"/>
              </a:lnSpc>
            </a:pPr>
            <a:endParaRPr lang="en-US" sz="2832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65"/>
              </a:lnSpc>
              <a:spcBef>
                <a:spcPct val="0"/>
              </a:spcBef>
            </a:pPr>
            <a:endParaRPr lang="en-US" sz="2832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4824413" cy="69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1"/>
              </a:lnSpc>
              <a:spcBef>
                <a:spcPct val="0"/>
              </a:spcBef>
            </a:pPr>
            <a:r>
              <a:rPr lang="en-US" sz="410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KNOW OUR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78493" y="4382905"/>
            <a:ext cx="1650206" cy="14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6"/>
              </a:lnSpc>
              <a:spcBef>
                <a:spcPct val="0"/>
              </a:spcBef>
            </a:pPr>
            <a:r>
              <a:rPr lang="en-US" sz="830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63529" y="2737774"/>
            <a:ext cx="8453936" cy="5709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7"/>
              </a:lnSpc>
            </a:pPr>
            <a:r>
              <a:rPr lang="en-US" sz="2469" b="1">
                <a:solidFill>
                  <a:srgbClr val="2A0947"/>
                </a:solidFill>
                <a:latin typeface="Poppins Bold"/>
                <a:ea typeface="Poppins Bold"/>
                <a:cs typeface="Poppins Bold"/>
                <a:sym typeface="Poppins Bold"/>
              </a:rPr>
              <a:t>Componentes de Custo</a:t>
            </a:r>
          </a:p>
          <a:p>
            <a:pPr marL="533272" lvl="1" indent="-266636" algn="l">
              <a:lnSpc>
                <a:spcPts val="3457"/>
              </a:lnSpc>
              <a:buFont typeface="Arial"/>
              <a:buChar char="•"/>
            </a:pPr>
            <a:r>
              <a:rPr lang="en-US" sz="2469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🧱 Dispositivos KNX</a:t>
            </a:r>
          </a:p>
          <a:p>
            <a:pPr marL="533272" lvl="1" indent="-266636" algn="l">
              <a:lnSpc>
                <a:spcPts val="3457"/>
              </a:lnSpc>
              <a:buFont typeface="Arial"/>
              <a:buChar char="•"/>
            </a:pPr>
            <a:r>
              <a:rPr lang="en-US" sz="2469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 Sensores, atuadores, botões, painéis táteis, etc.</a:t>
            </a:r>
          </a:p>
          <a:p>
            <a:pPr marL="533272" lvl="1" indent="-266636" algn="l">
              <a:lnSpc>
                <a:spcPts val="3457"/>
              </a:lnSpc>
              <a:buFont typeface="Arial"/>
              <a:buChar char="•"/>
            </a:pPr>
            <a:r>
              <a:rPr lang="en-US" sz="2469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🔌 Cablagem Específica</a:t>
            </a:r>
          </a:p>
          <a:p>
            <a:pPr marL="533272" lvl="1" indent="-266636" algn="l">
              <a:lnSpc>
                <a:spcPts val="3457"/>
              </a:lnSpc>
              <a:buFont typeface="Arial"/>
              <a:buChar char="•"/>
            </a:pPr>
            <a:r>
              <a:rPr lang="en-US" sz="2469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 Utiliza par trançado (TP1) exclusivo para o bus KNX</a:t>
            </a:r>
          </a:p>
          <a:p>
            <a:pPr marL="533272" lvl="1" indent="-266636" algn="l">
              <a:lnSpc>
                <a:spcPts val="3457"/>
              </a:lnSpc>
              <a:buFont typeface="Arial"/>
              <a:buChar char="•"/>
            </a:pPr>
            <a:r>
              <a:rPr lang="en-US" sz="2469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💽 Software ETS</a:t>
            </a:r>
          </a:p>
          <a:p>
            <a:pPr marL="1066545" lvl="2" indent="-355515" algn="l">
              <a:lnSpc>
                <a:spcPts val="3457"/>
              </a:lnSpc>
              <a:buFont typeface="Arial"/>
              <a:buChar char="⚬"/>
            </a:pPr>
            <a:r>
              <a:rPr lang="en-US" sz="2469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ETS6 Lite: versão limitada (20 dispositivos)</a:t>
            </a:r>
          </a:p>
          <a:p>
            <a:pPr marL="1066545" lvl="2" indent="-355515" algn="l">
              <a:lnSpc>
                <a:spcPts val="3457"/>
              </a:lnSpc>
              <a:buFont typeface="Arial"/>
              <a:buChar char="⚬"/>
            </a:pPr>
            <a:r>
              <a:rPr lang="en-US" sz="2469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ETS6 Pro: versão completa, uso profissional</a:t>
            </a:r>
          </a:p>
          <a:p>
            <a:pPr marL="533272" lvl="1" indent="-266636" algn="l">
              <a:lnSpc>
                <a:spcPts val="3457"/>
              </a:lnSpc>
              <a:buFont typeface="Arial"/>
              <a:buChar char="•"/>
            </a:pPr>
            <a:r>
              <a:rPr lang="en-US" sz="2469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👷 Mão de Obra Qualificada</a:t>
            </a:r>
          </a:p>
          <a:p>
            <a:pPr marL="533272" lvl="1" indent="-266636" algn="l">
              <a:lnSpc>
                <a:spcPts val="3457"/>
              </a:lnSpc>
              <a:buFont typeface="Arial"/>
              <a:buChar char="•"/>
            </a:pPr>
            <a:r>
              <a:rPr lang="en-US" sz="2469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 Profissionais certificados para projeto, instalação e programação</a:t>
            </a:r>
          </a:p>
          <a:p>
            <a:pPr algn="l">
              <a:lnSpc>
                <a:spcPts val="3457"/>
              </a:lnSpc>
              <a:spcBef>
                <a:spcPct val="0"/>
              </a:spcBef>
            </a:pPr>
            <a:endParaRPr lang="en-US" sz="2469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-1108617" y="5351508"/>
            <a:ext cx="1435100" cy="5880217"/>
            <a:chOff x="0" y="0"/>
            <a:chExt cx="377969" cy="15486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969" cy="1548699"/>
            </a:xfrm>
            <a:custGeom>
              <a:avLst/>
              <a:gdLst/>
              <a:ahLst/>
              <a:cxnLst/>
              <a:rect l="l" t="t" r="r" b="b"/>
              <a:pathLst>
                <a:path w="377969" h="1548699">
                  <a:moveTo>
                    <a:pt x="188984" y="0"/>
                  </a:moveTo>
                  <a:lnTo>
                    <a:pt x="188984" y="0"/>
                  </a:lnTo>
                  <a:cubicBezTo>
                    <a:pt x="239106" y="0"/>
                    <a:pt x="287175" y="19911"/>
                    <a:pt x="322616" y="55352"/>
                  </a:cubicBezTo>
                  <a:cubicBezTo>
                    <a:pt x="358058" y="90794"/>
                    <a:pt x="377969" y="138863"/>
                    <a:pt x="377969" y="188984"/>
                  </a:cubicBezTo>
                  <a:lnTo>
                    <a:pt x="377969" y="1359715"/>
                  </a:lnTo>
                  <a:cubicBezTo>
                    <a:pt x="377969" y="1464088"/>
                    <a:pt x="293358" y="1548699"/>
                    <a:pt x="188984" y="1548699"/>
                  </a:cubicBezTo>
                  <a:lnTo>
                    <a:pt x="188984" y="1548699"/>
                  </a:lnTo>
                  <a:cubicBezTo>
                    <a:pt x="138863" y="1548699"/>
                    <a:pt x="90794" y="1528788"/>
                    <a:pt x="55352" y="1493347"/>
                  </a:cubicBezTo>
                  <a:cubicBezTo>
                    <a:pt x="19911" y="1457905"/>
                    <a:pt x="0" y="1409836"/>
                    <a:pt x="0" y="1359715"/>
                  </a:cubicBezTo>
                  <a:lnTo>
                    <a:pt x="0" y="188984"/>
                  </a:lnTo>
                  <a:cubicBezTo>
                    <a:pt x="0" y="84611"/>
                    <a:pt x="84611" y="0"/>
                    <a:pt x="188984" y="0"/>
                  </a:cubicBezTo>
                  <a:close/>
                </a:path>
              </a:pathLst>
            </a:custGeom>
            <a:solidFill>
              <a:srgbClr val="0A3D8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77969" cy="1596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62690" y="1072650"/>
            <a:ext cx="4515803" cy="986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Custos de uma Instalação KNX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46507" y="4468630"/>
            <a:ext cx="8926512" cy="5709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1"/>
              </a:lnSpc>
            </a:pPr>
            <a:r>
              <a:rPr lang="en-US" sz="2465" b="1">
                <a:solidFill>
                  <a:srgbClr val="2A0947"/>
                </a:solidFill>
                <a:latin typeface="Poppins Bold"/>
                <a:ea typeface="Poppins Bold"/>
                <a:cs typeface="Poppins Bold"/>
                <a:sym typeface="Poppins Bold"/>
              </a:rPr>
              <a:t>Comparação com Soluções Proprietárias</a:t>
            </a:r>
          </a:p>
          <a:p>
            <a:pPr marL="532345" lvl="1" indent="-266172" algn="l">
              <a:lnSpc>
                <a:spcPts val="3451"/>
              </a:lnSpc>
              <a:buFont typeface="Arial"/>
              <a:buChar char="•"/>
            </a:pPr>
            <a:r>
              <a:rPr lang="en-US" sz="2465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✅ KNX</a:t>
            </a:r>
          </a:p>
          <a:p>
            <a:pPr marL="1064689" lvl="2" indent="-354896" algn="l">
              <a:lnSpc>
                <a:spcPts val="3451"/>
              </a:lnSpc>
              <a:buFont typeface="Arial"/>
              <a:buChar char="⚬"/>
            </a:pPr>
            <a:r>
              <a:rPr lang="en-US" sz="2465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Investimento inicial mais alto</a:t>
            </a:r>
          </a:p>
          <a:p>
            <a:pPr marL="1064689" lvl="2" indent="-354896" algn="l">
              <a:lnSpc>
                <a:spcPts val="3451"/>
              </a:lnSpc>
              <a:buFont typeface="Arial"/>
              <a:buChar char="⚬"/>
            </a:pPr>
            <a:r>
              <a:rPr lang="en-US" sz="2465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Alta durabilidade</a:t>
            </a:r>
          </a:p>
          <a:p>
            <a:pPr marL="1064689" lvl="2" indent="-354896" algn="l">
              <a:lnSpc>
                <a:spcPts val="3451"/>
              </a:lnSpc>
              <a:buFont typeface="Arial"/>
              <a:buChar char="⚬"/>
            </a:pPr>
            <a:r>
              <a:rPr lang="en-US" sz="2465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Compatibilidade entre marcas</a:t>
            </a:r>
          </a:p>
          <a:p>
            <a:pPr marL="1064689" lvl="2" indent="-354896" algn="l">
              <a:lnSpc>
                <a:spcPts val="3451"/>
              </a:lnSpc>
              <a:buFont typeface="Arial"/>
              <a:buChar char="⚬"/>
            </a:pPr>
            <a:r>
              <a:rPr lang="en-US" sz="2465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Padrão aberto e expansível</a:t>
            </a:r>
          </a:p>
          <a:p>
            <a:pPr marL="532345" lvl="1" indent="-266172" algn="l">
              <a:lnSpc>
                <a:spcPts val="3451"/>
              </a:lnSpc>
              <a:buFont typeface="Arial"/>
              <a:buChar char="•"/>
            </a:pPr>
            <a:r>
              <a:rPr lang="en-US" sz="2465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⚠️ Soluções Proprietárias</a:t>
            </a:r>
          </a:p>
          <a:p>
            <a:pPr marL="1064689" lvl="2" indent="-354896" algn="l">
              <a:lnSpc>
                <a:spcPts val="3451"/>
              </a:lnSpc>
              <a:buFont typeface="Arial"/>
              <a:buChar char="⚬"/>
            </a:pPr>
            <a:r>
              <a:rPr lang="en-US" sz="2465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Custo inicial reduzido</a:t>
            </a:r>
          </a:p>
          <a:p>
            <a:pPr marL="1064689" lvl="2" indent="-354896" algn="l">
              <a:lnSpc>
                <a:spcPts val="3451"/>
              </a:lnSpc>
              <a:buFont typeface="Arial"/>
              <a:buChar char="⚬"/>
            </a:pPr>
            <a:r>
              <a:rPr lang="en-US" sz="2465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Depende de um único fabricante</a:t>
            </a:r>
          </a:p>
          <a:p>
            <a:pPr marL="1064689" lvl="2" indent="-354896" algn="l">
              <a:lnSpc>
                <a:spcPts val="3451"/>
              </a:lnSpc>
              <a:buFont typeface="Arial"/>
              <a:buChar char="⚬"/>
            </a:pPr>
            <a:r>
              <a:rPr lang="en-US" sz="2465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Pouca flexibilidade para expansão e integração futura</a:t>
            </a:r>
          </a:p>
          <a:p>
            <a:pPr algn="l">
              <a:lnSpc>
                <a:spcPts val="3451"/>
              </a:lnSpc>
            </a:pPr>
            <a:endParaRPr lang="en-US" sz="2465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51"/>
              </a:lnSpc>
              <a:spcBef>
                <a:spcPct val="0"/>
              </a:spcBef>
            </a:pPr>
            <a:endParaRPr lang="en-US" sz="2465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4019" y="9866473"/>
            <a:ext cx="6578600" cy="641350"/>
            <a:chOff x="0" y="0"/>
            <a:chExt cx="1732635" cy="1689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635" cy="168915"/>
            </a:xfrm>
            <a:custGeom>
              <a:avLst/>
              <a:gdLst/>
              <a:ahLst/>
              <a:cxnLst/>
              <a:rect l="l" t="t" r="r" b="b"/>
              <a:pathLst>
                <a:path w="1732635" h="168915">
                  <a:moveTo>
                    <a:pt x="0" y="0"/>
                  </a:moveTo>
                  <a:lnTo>
                    <a:pt x="1732635" y="0"/>
                  </a:lnTo>
                  <a:lnTo>
                    <a:pt x="1732635" y="168915"/>
                  </a:lnTo>
                  <a:lnTo>
                    <a:pt x="0" y="168915"/>
                  </a:lnTo>
                  <a:close/>
                </a:path>
              </a:pathLst>
            </a:custGeom>
            <a:solidFill>
              <a:srgbClr val="0A3D8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635" cy="216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34921" y="-320675"/>
            <a:ext cx="6578600" cy="641350"/>
            <a:chOff x="0" y="0"/>
            <a:chExt cx="1732635" cy="1689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635" cy="168915"/>
            </a:xfrm>
            <a:custGeom>
              <a:avLst/>
              <a:gdLst/>
              <a:ahLst/>
              <a:cxnLst/>
              <a:rect l="l" t="t" r="r" b="b"/>
              <a:pathLst>
                <a:path w="1732635" h="168915">
                  <a:moveTo>
                    <a:pt x="0" y="0"/>
                  </a:moveTo>
                  <a:lnTo>
                    <a:pt x="1732635" y="0"/>
                  </a:lnTo>
                  <a:lnTo>
                    <a:pt x="1732635" y="168915"/>
                  </a:lnTo>
                  <a:lnTo>
                    <a:pt x="0" y="168915"/>
                  </a:lnTo>
                  <a:close/>
                </a:path>
              </a:pathLst>
            </a:custGeom>
            <a:solidFill>
              <a:srgbClr val="0A3D8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635" cy="216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6760688" y="1103414"/>
            <a:ext cx="1878686" cy="469671"/>
          </a:xfrm>
          <a:custGeom>
            <a:avLst/>
            <a:gdLst/>
            <a:ahLst/>
            <a:cxnLst/>
            <a:rect l="l" t="t" r="r" b="b"/>
            <a:pathLst>
              <a:path w="1878686" h="469671">
                <a:moveTo>
                  <a:pt x="0" y="0"/>
                </a:moveTo>
                <a:lnTo>
                  <a:pt x="1878686" y="0"/>
                </a:lnTo>
                <a:lnTo>
                  <a:pt x="1878686" y="469671"/>
                </a:lnTo>
                <a:lnTo>
                  <a:pt x="0" y="469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080600"/>
            <a:ext cx="4206938" cy="51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2"/>
              </a:lnSpc>
              <a:spcBef>
                <a:spcPct val="0"/>
              </a:spcBef>
            </a:pPr>
            <a:r>
              <a:rPr lang="en-US" sz="300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VANTAGENS DO KNX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440" y="2850584"/>
            <a:ext cx="7312909" cy="680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6937" lvl="1" indent="-298468" algn="l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🔒 Estabilidade</a:t>
            </a:r>
          </a:p>
          <a:p>
            <a:pPr marL="596937" lvl="1" indent="-298468" algn="l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 Sistema robusto e confiável, com funcionamento mesmo sem internet</a:t>
            </a:r>
          </a:p>
          <a:p>
            <a:pPr marL="596937" lvl="1" indent="-298468" algn="l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🔁 Interoperabilidade</a:t>
            </a:r>
          </a:p>
          <a:p>
            <a:pPr marL="596937" lvl="1" indent="-298468" algn="l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 Dispositivos de diferentes fabricantes funcionam em conjunto</a:t>
            </a:r>
          </a:p>
          <a:p>
            <a:pPr marL="596937" lvl="1" indent="-298468" algn="l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🛠️ Flexibilidade</a:t>
            </a:r>
          </a:p>
          <a:p>
            <a:pPr marL="596937" lvl="1" indent="-298468" algn="l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 Fácil adaptação, expansão e personalização da instalação</a:t>
            </a:r>
          </a:p>
          <a:p>
            <a:pPr marL="596937" lvl="1" indent="-298468" algn="l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🌐 Padronização</a:t>
            </a:r>
          </a:p>
          <a:p>
            <a:pPr marL="596937" lvl="1" indent="-298468" algn="l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 Padrão internacional (EN 50090 / ISO 14543) com garantia de compatibilidade a longo prazo</a:t>
            </a:r>
          </a:p>
          <a:p>
            <a:pPr algn="l">
              <a:lnSpc>
                <a:spcPts val="3870"/>
              </a:lnSpc>
              <a:spcBef>
                <a:spcPct val="0"/>
              </a:spcBef>
            </a:pPr>
            <a:endParaRPr lang="en-US" sz="2764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257997" y="1991951"/>
            <a:ext cx="4775183" cy="51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2"/>
              </a:lnSpc>
              <a:spcBef>
                <a:spcPct val="0"/>
              </a:spcBef>
            </a:pPr>
            <a:r>
              <a:rPr lang="en-US" sz="300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DESVANTAGENS DO KNX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2841059"/>
            <a:ext cx="6745177" cy="5844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884" lvl="1" indent="-297942" algn="l">
              <a:lnSpc>
                <a:spcPts val="3863"/>
              </a:lnSpc>
              <a:buFont typeface="Arial"/>
              <a:buChar char="•"/>
            </a:pPr>
            <a:r>
              <a:rPr lang="en-US" sz="276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💸 Custo Inicial Elevado</a:t>
            </a:r>
          </a:p>
          <a:p>
            <a:pPr marL="595884" lvl="1" indent="-297942" algn="l">
              <a:lnSpc>
                <a:spcPts val="3863"/>
              </a:lnSpc>
              <a:buFont typeface="Arial"/>
              <a:buChar char="•"/>
            </a:pPr>
            <a:r>
              <a:rPr lang="en-US" sz="276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 Investimento maior comparado a soluções básicas ou proprietárias</a:t>
            </a:r>
          </a:p>
          <a:p>
            <a:pPr marL="595884" lvl="1" indent="-297942" algn="l">
              <a:lnSpc>
                <a:spcPts val="3863"/>
              </a:lnSpc>
              <a:buFont typeface="Arial"/>
              <a:buChar char="•"/>
            </a:pPr>
            <a:r>
              <a:rPr lang="en-US" sz="276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📘 Curva de Aprendizado</a:t>
            </a:r>
          </a:p>
          <a:p>
            <a:pPr marL="595884" lvl="1" indent="-297942" algn="l">
              <a:lnSpc>
                <a:spcPts val="3863"/>
              </a:lnSpc>
              <a:buFont typeface="Arial"/>
              <a:buChar char="•"/>
            </a:pPr>
            <a:r>
              <a:rPr lang="en-US" sz="276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 Exige conhecimento técnico para planejar, configurar e programar</a:t>
            </a:r>
          </a:p>
          <a:p>
            <a:pPr marL="595884" lvl="1" indent="-297942" algn="l">
              <a:lnSpc>
                <a:spcPts val="3863"/>
              </a:lnSpc>
              <a:buFont typeface="Arial"/>
              <a:buChar char="•"/>
            </a:pPr>
            <a:r>
              <a:rPr lang="en-US" sz="276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🎓 Necessidade de Formação e Certificação</a:t>
            </a:r>
          </a:p>
          <a:p>
            <a:pPr marL="595884" lvl="1" indent="-297942" algn="l">
              <a:lnSpc>
                <a:spcPts val="3863"/>
              </a:lnSpc>
              <a:buFont typeface="Arial"/>
              <a:buChar char="•"/>
            </a:pPr>
            <a:r>
              <a:rPr lang="en-US" sz="2760">
                <a:solidFill>
                  <a:srgbClr val="2A0947"/>
                </a:solidFill>
                <a:latin typeface="Poppins"/>
                <a:ea typeface="Poppins"/>
                <a:cs typeface="Poppins"/>
                <a:sym typeface="Poppins"/>
              </a:rPr>
              <a:t> Ideal que o integrador tenha formação específica para garantir qualidade na instalação</a:t>
            </a:r>
          </a:p>
          <a:p>
            <a:pPr algn="l">
              <a:lnSpc>
                <a:spcPts val="3863"/>
              </a:lnSpc>
              <a:spcBef>
                <a:spcPct val="0"/>
              </a:spcBef>
            </a:pPr>
            <a:endParaRPr lang="en-US" sz="2760">
              <a:solidFill>
                <a:srgbClr val="2A09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738</Words>
  <Application>Microsoft Office PowerPoint</Application>
  <PresentationFormat>Custom</PresentationFormat>
  <Paragraphs>122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Roboto</vt:lpstr>
      <vt:lpstr>Roboto Bold</vt:lpstr>
      <vt:lpstr>Canva Sans</vt:lpstr>
      <vt:lpstr>League Spartan</vt:lpstr>
      <vt:lpstr>Poppins</vt:lpstr>
      <vt:lpstr>Arial</vt:lpstr>
      <vt:lpstr>Canva Sans Bold</vt:lpstr>
      <vt:lpstr>Archivo Black</vt:lpstr>
      <vt:lpstr>Calibri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&amp; white company business presentation</dc:title>
  <cp:lastModifiedBy>kennedy nvsf</cp:lastModifiedBy>
  <cp:revision>2</cp:revision>
  <dcterms:created xsi:type="dcterms:W3CDTF">2006-08-16T00:00:00Z</dcterms:created>
  <dcterms:modified xsi:type="dcterms:W3CDTF">2025-05-28T10:37:26Z</dcterms:modified>
  <dc:identifier>DAGnUWJYaTU</dc:identifier>
</cp:coreProperties>
</file>